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58" Target="slides/slide27.xml" Type="http://schemas.openxmlformats.org/officeDocument/2006/relationships/slide"/><Relationship Id="rId59" Target="slides/slide28.xml" Type="http://schemas.openxmlformats.org/officeDocument/2006/relationships/slide"/><Relationship Id="rId6" Target="fonts/font6.fntdata" Type="http://schemas.openxmlformats.org/officeDocument/2006/relationships/font"/><Relationship Id="rId60" Target="slides/slide29.xml" Type="http://schemas.openxmlformats.org/officeDocument/2006/relationships/slide"/><Relationship Id="rId61" Target="slides/slide30.xml" Type="http://schemas.openxmlformats.org/officeDocument/2006/relationships/slide"/><Relationship Id="rId62" Target="slides/slide3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https://www.youtube.com/watch?v=oYgOLUp6h_Y" TargetMode="External" Type="http://schemas.openxmlformats.org/officeDocument/2006/relationships/video"/></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6028014" y="793833"/>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236347" y="4348786"/>
            <a:ext cx="9815307" cy="2766619"/>
          </a:xfrm>
          <a:prstGeom prst="rect">
            <a:avLst/>
          </a:prstGeom>
        </p:spPr>
        <p:txBody>
          <a:bodyPr anchor="t" rtlCol="false" tIns="0" lIns="0" bIns="0" rIns="0">
            <a:spAutoFit/>
          </a:bodyPr>
          <a:lstStyle/>
          <a:p>
            <a:pPr algn="ctr">
              <a:lnSpc>
                <a:spcPts val="22684"/>
              </a:lnSpc>
            </a:pPr>
            <a:r>
              <a:rPr lang="en-US" sz="16437" spc="1610">
                <a:solidFill>
                  <a:srgbClr val="231F20"/>
                </a:solidFill>
                <a:latin typeface="Oswald Bold"/>
              </a:rPr>
              <a:t>JAZZ</a:t>
            </a:r>
          </a:p>
        </p:txBody>
      </p:sp>
      <p:sp>
        <p:nvSpPr>
          <p:cNvPr name="TextBox 10" id="10"/>
          <p:cNvSpPr txBox="true"/>
          <p:nvPr/>
        </p:nvSpPr>
        <p:spPr>
          <a:xfrm rot="0">
            <a:off x="4236347" y="3438109"/>
            <a:ext cx="9815307"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HISTORY OF</a:t>
            </a:r>
          </a:p>
        </p:txBody>
      </p:sp>
      <p:sp>
        <p:nvSpPr>
          <p:cNvPr name="TextBox 11" id="11"/>
          <p:cNvSpPr txBox="true"/>
          <p:nvPr/>
        </p:nvSpPr>
        <p:spPr>
          <a:xfrm rot="0">
            <a:off x="2719596" y="7482578"/>
            <a:ext cx="12848809"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WEEK-14</a:t>
            </a:r>
          </a:p>
        </p:txBody>
      </p:sp>
      <p:sp>
        <p:nvSpPr>
          <p:cNvPr name="TextBox 12" id="12"/>
          <p:cNvSpPr txBox="true"/>
          <p:nvPr/>
        </p:nvSpPr>
        <p:spPr>
          <a:xfrm rot="0">
            <a:off x="15393660" y="1538248"/>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PATHFIT=3</a:t>
            </a:r>
          </a:p>
        </p:txBody>
      </p:sp>
      <p:sp>
        <p:nvSpPr>
          <p:cNvPr name="TextBox 13" id="13"/>
          <p:cNvSpPr txBox="true"/>
          <p:nvPr/>
        </p:nvSpPr>
        <p:spPr>
          <a:xfrm rot="0">
            <a:off x="188757" y="5095875"/>
            <a:ext cx="6065708" cy="3004327"/>
          </a:xfrm>
          <a:prstGeom prst="rect">
            <a:avLst/>
          </a:prstGeom>
        </p:spPr>
        <p:txBody>
          <a:bodyPr anchor="t" rtlCol="false" tIns="0" lIns="0" bIns="0" rIns="0">
            <a:spAutoFit/>
          </a:bodyPr>
          <a:lstStyle/>
          <a:p>
            <a:pPr>
              <a:lnSpc>
                <a:spcPts val="3982"/>
              </a:lnSpc>
            </a:pPr>
            <a:r>
              <a:rPr lang="en-US" sz="2844">
                <a:solidFill>
                  <a:srgbClr val="000000"/>
                </a:solidFill>
                <a:latin typeface="DM Sans Italics"/>
              </a:rPr>
              <a:t>Kurt Daniel Cano</a:t>
            </a:r>
          </a:p>
          <a:p>
            <a:pPr>
              <a:lnSpc>
                <a:spcPts val="3982"/>
              </a:lnSpc>
            </a:pPr>
            <a:r>
              <a:rPr lang="en-US" sz="2844">
                <a:solidFill>
                  <a:srgbClr val="000000"/>
                </a:solidFill>
                <a:latin typeface="DM Sans Italics"/>
              </a:rPr>
              <a:t>Joshua Gabriel Dantes</a:t>
            </a:r>
          </a:p>
          <a:p>
            <a:pPr>
              <a:lnSpc>
                <a:spcPts val="3982"/>
              </a:lnSpc>
            </a:pPr>
            <a:r>
              <a:rPr lang="en-US" sz="2844">
                <a:solidFill>
                  <a:srgbClr val="000000"/>
                </a:solidFill>
                <a:latin typeface="DM Sans Italics"/>
              </a:rPr>
              <a:t>Gian Higino Fungo</a:t>
            </a:r>
          </a:p>
          <a:p>
            <a:pPr>
              <a:lnSpc>
                <a:spcPts val="3982"/>
              </a:lnSpc>
            </a:pPr>
            <a:r>
              <a:rPr lang="en-US" sz="2844">
                <a:solidFill>
                  <a:srgbClr val="000000"/>
                </a:solidFill>
                <a:latin typeface="DM Sans Italics"/>
              </a:rPr>
              <a:t>Christian Serrano</a:t>
            </a:r>
          </a:p>
          <a:p>
            <a:pPr>
              <a:lnSpc>
                <a:spcPts val="3982"/>
              </a:lnSpc>
            </a:pPr>
            <a:r>
              <a:rPr lang="en-US" sz="2844">
                <a:solidFill>
                  <a:srgbClr val="000000"/>
                </a:solidFill>
                <a:latin typeface="DM Sans Italics"/>
              </a:rPr>
              <a:t>Rodel Sustiguer</a:t>
            </a:r>
          </a:p>
          <a:p>
            <a:pPr marL="0" indent="0" lvl="0">
              <a:lnSpc>
                <a:spcPts val="3982"/>
              </a:lnSpc>
              <a:spcBef>
                <a:spcPct val="0"/>
              </a:spcBef>
            </a:pPr>
            <a:r>
              <a:rPr lang="en-US" sz="2844">
                <a:solidFill>
                  <a:srgbClr val="000000"/>
                </a:solidFill>
                <a:latin typeface="DM Sans Italics"/>
              </a:rPr>
              <a:t>Cedric Torres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65171" y="933450"/>
            <a:ext cx="12057353" cy="1005652"/>
          </a:xfrm>
          <a:prstGeom prst="rect">
            <a:avLst/>
          </a:prstGeom>
        </p:spPr>
        <p:txBody>
          <a:bodyPr anchor="t" rtlCol="false" tIns="0" lIns="0" bIns="0" rIns="0">
            <a:spAutoFit/>
          </a:bodyPr>
          <a:lstStyle/>
          <a:p>
            <a:pPr>
              <a:lnSpc>
                <a:spcPts val="8291"/>
              </a:lnSpc>
            </a:pPr>
            <a:r>
              <a:rPr lang="en-US" sz="6008" spc="588">
                <a:solidFill>
                  <a:srgbClr val="FFFFFF"/>
                </a:solidFill>
                <a:latin typeface="Oswald Bold"/>
              </a:rPr>
              <a:t>TECHNIQUE AND MOVES</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892811" y="3148562"/>
            <a:ext cx="10951206" cy="3923201"/>
          </a:xfrm>
          <a:prstGeom prst="rect">
            <a:avLst/>
          </a:prstGeom>
        </p:spPr>
        <p:txBody>
          <a:bodyPr anchor="t" rtlCol="false" tIns="0" lIns="0" bIns="0" rIns="0">
            <a:spAutoFit/>
          </a:bodyPr>
          <a:lstStyle/>
          <a:p>
            <a:pPr algn="l">
              <a:lnSpc>
                <a:spcPts val="5241"/>
              </a:lnSpc>
            </a:pPr>
            <a:r>
              <a:rPr lang="en-US" sz="3798" spc="372">
                <a:solidFill>
                  <a:srgbClr val="F5FFF5"/>
                </a:solidFill>
                <a:latin typeface="DM Sans"/>
              </a:rPr>
              <a:t>Jazz dance incorporates a variety of steps and movements, such as kicks, turns, jumps, leaps, and isolations of the body. Flexibility, strength, and control are important aspects of jazz dance technique.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201817"/>
            <a:ext cx="16891912" cy="9085183"/>
          </a:xfrm>
          <a:custGeom>
            <a:avLst/>
            <a:gdLst/>
            <a:ahLst/>
            <a:cxnLst/>
            <a:rect r="r" b="b" t="t" l="l"/>
            <a:pathLst>
              <a:path h="9085183" w="16891912">
                <a:moveTo>
                  <a:pt x="0" y="0"/>
                </a:moveTo>
                <a:lnTo>
                  <a:pt x="16891912" y="0"/>
                </a:lnTo>
                <a:lnTo>
                  <a:pt x="16891912" y="9085183"/>
                </a:lnTo>
                <a:lnTo>
                  <a:pt x="0" y="9085183"/>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408087" y="1028700"/>
            <a:ext cx="13776705" cy="9258300"/>
          </a:xfrm>
          <a:custGeom>
            <a:avLst/>
            <a:gdLst/>
            <a:ahLst/>
            <a:cxnLst/>
            <a:rect r="r" b="b" t="t" l="l"/>
            <a:pathLst>
              <a:path h="9258300" w="13776705">
                <a:moveTo>
                  <a:pt x="0" y="0"/>
                </a:moveTo>
                <a:lnTo>
                  <a:pt x="13776704" y="0"/>
                </a:lnTo>
                <a:lnTo>
                  <a:pt x="13776704" y="9258300"/>
                </a:lnTo>
                <a:lnTo>
                  <a:pt x="0" y="9258300"/>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25513" y="1028700"/>
            <a:ext cx="12652798" cy="8897774"/>
          </a:xfrm>
          <a:custGeom>
            <a:avLst/>
            <a:gdLst/>
            <a:ahLst/>
            <a:cxnLst/>
            <a:rect r="r" b="b" t="t" l="l"/>
            <a:pathLst>
              <a:path h="8897774" w="12652798">
                <a:moveTo>
                  <a:pt x="0" y="0"/>
                </a:moveTo>
                <a:lnTo>
                  <a:pt x="12652798" y="0"/>
                </a:lnTo>
                <a:lnTo>
                  <a:pt x="12652798" y="8897774"/>
                </a:lnTo>
                <a:lnTo>
                  <a:pt x="0" y="8897774"/>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55306" y="1028700"/>
            <a:ext cx="13274458" cy="9258300"/>
          </a:xfrm>
          <a:custGeom>
            <a:avLst/>
            <a:gdLst/>
            <a:ahLst/>
            <a:cxnLst/>
            <a:rect r="r" b="b" t="t" l="l"/>
            <a:pathLst>
              <a:path h="9258300" w="13274458">
                <a:moveTo>
                  <a:pt x="0" y="0"/>
                </a:moveTo>
                <a:lnTo>
                  <a:pt x="13274457" y="0"/>
                </a:lnTo>
                <a:lnTo>
                  <a:pt x="13274457" y="9258300"/>
                </a:lnTo>
                <a:lnTo>
                  <a:pt x="0" y="9258300"/>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2707" y="1467592"/>
            <a:ext cx="18513413" cy="8396635"/>
          </a:xfrm>
          <a:custGeom>
            <a:avLst/>
            <a:gdLst/>
            <a:ahLst/>
            <a:cxnLst/>
            <a:rect r="r" b="b" t="t" l="l"/>
            <a:pathLst>
              <a:path h="8396635" w="18513413">
                <a:moveTo>
                  <a:pt x="0" y="0"/>
                </a:moveTo>
                <a:lnTo>
                  <a:pt x="18513414" y="0"/>
                </a:lnTo>
                <a:lnTo>
                  <a:pt x="18513414" y="8396635"/>
                </a:lnTo>
                <a:lnTo>
                  <a:pt x="0" y="8396635"/>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33615" y="1224529"/>
            <a:ext cx="12880364" cy="9062471"/>
          </a:xfrm>
          <a:custGeom>
            <a:avLst/>
            <a:gdLst/>
            <a:ahLst/>
            <a:cxnLst/>
            <a:rect r="r" b="b" t="t" l="l"/>
            <a:pathLst>
              <a:path h="9062471" w="12880364">
                <a:moveTo>
                  <a:pt x="0" y="0"/>
                </a:moveTo>
                <a:lnTo>
                  <a:pt x="12880364" y="0"/>
                </a:lnTo>
                <a:lnTo>
                  <a:pt x="12880364" y="9062471"/>
                </a:lnTo>
                <a:lnTo>
                  <a:pt x="0" y="9062471"/>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91659" y="1402850"/>
            <a:ext cx="18350890" cy="7667743"/>
          </a:xfrm>
          <a:custGeom>
            <a:avLst/>
            <a:gdLst/>
            <a:ahLst/>
            <a:cxnLst/>
            <a:rect r="r" b="b" t="t" l="l"/>
            <a:pathLst>
              <a:path h="7667743" w="18350890">
                <a:moveTo>
                  <a:pt x="0" y="0"/>
                </a:moveTo>
                <a:lnTo>
                  <a:pt x="18350890" y="0"/>
                </a:lnTo>
                <a:lnTo>
                  <a:pt x="18350890" y="7667743"/>
                </a:lnTo>
                <a:lnTo>
                  <a:pt x="0" y="7667743"/>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69306" y="1160244"/>
            <a:ext cx="13963718" cy="9126756"/>
          </a:xfrm>
          <a:custGeom>
            <a:avLst/>
            <a:gdLst/>
            <a:ahLst/>
            <a:cxnLst/>
            <a:rect r="r" b="b" t="t" l="l"/>
            <a:pathLst>
              <a:path h="9126756" w="13963718">
                <a:moveTo>
                  <a:pt x="0" y="0"/>
                </a:moveTo>
                <a:lnTo>
                  <a:pt x="13963718" y="0"/>
                </a:lnTo>
                <a:lnTo>
                  <a:pt x="13963718" y="9126756"/>
                </a:lnTo>
                <a:lnTo>
                  <a:pt x="0" y="9126756"/>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86777" y="1361586"/>
            <a:ext cx="12485417" cy="8597157"/>
          </a:xfrm>
          <a:custGeom>
            <a:avLst/>
            <a:gdLst/>
            <a:ahLst/>
            <a:cxnLst/>
            <a:rect r="r" b="b" t="t" l="l"/>
            <a:pathLst>
              <a:path h="8597157" w="12485417">
                <a:moveTo>
                  <a:pt x="0" y="0"/>
                </a:moveTo>
                <a:lnTo>
                  <a:pt x="12485417" y="0"/>
                </a:lnTo>
                <a:lnTo>
                  <a:pt x="12485417" y="8597157"/>
                </a:lnTo>
                <a:lnTo>
                  <a:pt x="0" y="8597157"/>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2206921"/>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PREVIEW</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20102" y="4236993"/>
            <a:ext cx="10951206" cy="2510862"/>
          </a:xfrm>
          <a:prstGeom prst="rect">
            <a:avLst/>
          </a:prstGeom>
        </p:spPr>
        <p:txBody>
          <a:bodyPr anchor="t" rtlCol="false" tIns="0" lIns="0" bIns="0" rIns="0">
            <a:spAutoFit/>
          </a:bodyPr>
          <a:lstStyle/>
          <a:p>
            <a:pPr algn="l">
              <a:lnSpc>
                <a:spcPts val="3999"/>
              </a:lnSpc>
            </a:pPr>
            <a:r>
              <a:rPr lang="en-US" sz="2898" spc="284">
                <a:solidFill>
                  <a:srgbClr val="F5FFF5"/>
                </a:solidFill>
                <a:latin typeface="DM Sans"/>
              </a:rPr>
              <a:t>Jazz dance is a vibrant and energetic dance style that emerged alongside the jazz music genre. It incorporates a blend of different dance techniques and influences, creating a unique and captivating performance style.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20431" y="1019981"/>
            <a:ext cx="15847137" cy="8973379"/>
          </a:xfrm>
          <a:custGeom>
            <a:avLst/>
            <a:gdLst/>
            <a:ahLst/>
            <a:cxnLst/>
            <a:rect r="r" b="b" t="t" l="l"/>
            <a:pathLst>
              <a:path h="8973379" w="15847137">
                <a:moveTo>
                  <a:pt x="0" y="0"/>
                </a:moveTo>
                <a:lnTo>
                  <a:pt x="15847138" y="0"/>
                </a:lnTo>
                <a:lnTo>
                  <a:pt x="15847138" y="8973379"/>
                </a:lnTo>
                <a:lnTo>
                  <a:pt x="0" y="8973379"/>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531398" y="1247466"/>
            <a:ext cx="10984810" cy="8518409"/>
          </a:xfrm>
          <a:custGeom>
            <a:avLst/>
            <a:gdLst/>
            <a:ahLst/>
            <a:cxnLst/>
            <a:rect r="r" b="b" t="t" l="l"/>
            <a:pathLst>
              <a:path h="8518409" w="10984810">
                <a:moveTo>
                  <a:pt x="0" y="0"/>
                </a:moveTo>
                <a:lnTo>
                  <a:pt x="10984810" y="0"/>
                </a:lnTo>
                <a:lnTo>
                  <a:pt x="10984810" y="8518409"/>
                </a:lnTo>
                <a:lnTo>
                  <a:pt x="0" y="8518409"/>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70894" y="1229695"/>
            <a:ext cx="14906654" cy="8791826"/>
          </a:xfrm>
          <a:custGeom>
            <a:avLst/>
            <a:gdLst/>
            <a:ahLst/>
            <a:cxnLst/>
            <a:rect r="r" b="b" t="t" l="l"/>
            <a:pathLst>
              <a:path h="8791826" w="14906654">
                <a:moveTo>
                  <a:pt x="0" y="0"/>
                </a:moveTo>
                <a:lnTo>
                  <a:pt x="14906654" y="0"/>
                </a:lnTo>
                <a:lnTo>
                  <a:pt x="14906654" y="8791826"/>
                </a:lnTo>
                <a:lnTo>
                  <a:pt x="0" y="8791826"/>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35236" y="1175657"/>
            <a:ext cx="13544142" cy="8987625"/>
          </a:xfrm>
          <a:custGeom>
            <a:avLst/>
            <a:gdLst/>
            <a:ahLst/>
            <a:cxnLst/>
            <a:rect r="r" b="b" t="t" l="l"/>
            <a:pathLst>
              <a:path h="8987625" w="13544142">
                <a:moveTo>
                  <a:pt x="0" y="0"/>
                </a:moveTo>
                <a:lnTo>
                  <a:pt x="13544142" y="0"/>
                </a:lnTo>
                <a:lnTo>
                  <a:pt x="13544142" y="8987626"/>
                </a:lnTo>
                <a:lnTo>
                  <a:pt x="0" y="8987626"/>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06664" y="1301105"/>
            <a:ext cx="14672869" cy="8757869"/>
          </a:xfrm>
          <a:custGeom>
            <a:avLst/>
            <a:gdLst/>
            <a:ahLst/>
            <a:cxnLst/>
            <a:rect r="r" b="b" t="t" l="l"/>
            <a:pathLst>
              <a:path h="8757869" w="14672869">
                <a:moveTo>
                  <a:pt x="0" y="0"/>
                </a:moveTo>
                <a:lnTo>
                  <a:pt x="14672869" y="0"/>
                </a:lnTo>
                <a:lnTo>
                  <a:pt x="14672869" y="8757869"/>
                </a:lnTo>
                <a:lnTo>
                  <a:pt x="0" y="8757869"/>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647213" y="1276980"/>
            <a:ext cx="10993575" cy="8767673"/>
          </a:xfrm>
          <a:custGeom>
            <a:avLst/>
            <a:gdLst/>
            <a:ahLst/>
            <a:cxnLst/>
            <a:rect r="r" b="b" t="t" l="l"/>
            <a:pathLst>
              <a:path h="8767673" w="10993575">
                <a:moveTo>
                  <a:pt x="0" y="0"/>
                </a:moveTo>
                <a:lnTo>
                  <a:pt x="10993574" y="0"/>
                </a:lnTo>
                <a:lnTo>
                  <a:pt x="10993574" y="8767674"/>
                </a:lnTo>
                <a:lnTo>
                  <a:pt x="0" y="8767674"/>
                </a:lnTo>
                <a:lnTo>
                  <a:pt x="0" y="0"/>
                </a:lnTo>
                <a:close/>
              </a:path>
            </a:pathLst>
          </a:custGeom>
          <a:blipFill>
            <a:blip r:embed="rId5"/>
            <a:stretch>
              <a:fillRect l="0" t="0" r="0" b="0"/>
            </a:stretch>
          </a:blipFill>
        </p:spPr>
      </p:sp>
      <p:sp>
        <p:nvSpPr>
          <p:cNvPr name="TextBox 6" id="6"/>
          <p:cNvSpPr txBox="true"/>
          <p:nvPr/>
        </p:nvSpPr>
        <p:spPr>
          <a:xfrm rot="0">
            <a:off x="0" y="-11873"/>
            <a:ext cx="11552977" cy="1040573"/>
          </a:xfrm>
          <a:prstGeom prst="rect">
            <a:avLst/>
          </a:prstGeom>
        </p:spPr>
        <p:txBody>
          <a:bodyPr anchor="t" rtlCol="false" tIns="0" lIns="0" bIns="0" rIns="0">
            <a:spAutoFit/>
          </a:bodyPr>
          <a:lstStyle/>
          <a:p>
            <a:pPr algn="ctr">
              <a:lnSpc>
                <a:spcPts val="8483"/>
              </a:lnSpc>
            </a:pPr>
            <a:r>
              <a:rPr lang="en-US" sz="6147" spc="325">
                <a:solidFill>
                  <a:srgbClr val="231F20"/>
                </a:solidFill>
                <a:latin typeface="Oswald Bold"/>
              </a:rPr>
              <a:t>MOVEMENT SKILLS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10593" y="933450"/>
            <a:ext cx="12057353" cy="964885"/>
          </a:xfrm>
          <a:prstGeom prst="rect">
            <a:avLst/>
          </a:prstGeom>
        </p:spPr>
        <p:txBody>
          <a:bodyPr anchor="t" rtlCol="false" tIns="0" lIns="0" bIns="0" rIns="0">
            <a:spAutoFit/>
          </a:bodyPr>
          <a:lstStyle/>
          <a:p>
            <a:pPr>
              <a:lnSpc>
                <a:spcPts val="7877"/>
              </a:lnSpc>
            </a:pPr>
            <a:r>
              <a:rPr lang="en-US" sz="5708" spc="559">
                <a:solidFill>
                  <a:srgbClr val="FFFFFF"/>
                </a:solidFill>
                <a:latin typeface="Oswald Bold"/>
              </a:rPr>
              <a:t>FITNESS BENEFITS OF JAZZ</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496088" y="2676037"/>
            <a:ext cx="10951206" cy="5534449"/>
          </a:xfrm>
          <a:prstGeom prst="rect">
            <a:avLst/>
          </a:prstGeom>
        </p:spPr>
        <p:txBody>
          <a:bodyPr anchor="t" rtlCol="false" tIns="0" lIns="0" bIns="0" rIns="0">
            <a:spAutoFit/>
          </a:bodyPr>
          <a:lstStyle/>
          <a:p>
            <a:pPr marL="625699" indent="-312850" lvl="1">
              <a:lnSpc>
                <a:spcPts val="3999"/>
              </a:lnSpc>
              <a:buFont typeface="Arial"/>
              <a:buChar char="•"/>
            </a:pPr>
            <a:r>
              <a:rPr lang="en-US" sz="2898" spc="284">
                <a:solidFill>
                  <a:srgbClr val="F5FFF5"/>
                </a:solidFill>
                <a:latin typeface="DM Sans Semi-Bold"/>
              </a:rPr>
              <a:t>Cardiovascular Endurance</a:t>
            </a:r>
            <a:r>
              <a:rPr lang="en-US" sz="2898" spc="284">
                <a:solidFill>
                  <a:srgbClr val="F5FFF5"/>
                </a:solidFill>
                <a:latin typeface="DM Sans"/>
              </a:rPr>
              <a:t>: Jazz dance involves continuous movement, which can elevate your heart rate and improve cardiovascular endurance. It can contribute to better heart health and lung capacity.</a:t>
            </a:r>
          </a:p>
          <a:p>
            <a:pPr algn="l" marL="625699" indent="-312850" lvl="1">
              <a:lnSpc>
                <a:spcPts val="3999"/>
              </a:lnSpc>
              <a:buFont typeface="Arial"/>
              <a:buChar char="•"/>
            </a:pPr>
            <a:r>
              <a:rPr lang="en-US" sz="2898" spc="284">
                <a:solidFill>
                  <a:srgbClr val="F5FFF5"/>
                </a:solidFill>
                <a:latin typeface="DM Sans Semi-Bold"/>
              </a:rPr>
              <a:t>Muscular Strength and Tone</a:t>
            </a:r>
            <a:r>
              <a:rPr lang="en-US" sz="2898" spc="284">
                <a:solidFill>
                  <a:srgbClr val="F5FFF5"/>
                </a:solidFill>
                <a:latin typeface="DM Sans"/>
              </a:rPr>
              <a:t>: Jazz dance movements often require the use of various muscle groups, such as the legs, core, and upper body. This can help increase muscular strength and tone, leading to improved overall muscle definition.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10593" y="933450"/>
            <a:ext cx="12057353" cy="964885"/>
          </a:xfrm>
          <a:prstGeom prst="rect">
            <a:avLst/>
          </a:prstGeom>
        </p:spPr>
        <p:txBody>
          <a:bodyPr anchor="t" rtlCol="false" tIns="0" lIns="0" bIns="0" rIns="0">
            <a:spAutoFit/>
          </a:bodyPr>
          <a:lstStyle/>
          <a:p>
            <a:pPr>
              <a:lnSpc>
                <a:spcPts val="7877"/>
              </a:lnSpc>
            </a:pPr>
            <a:r>
              <a:rPr lang="en-US" sz="5708" spc="559">
                <a:solidFill>
                  <a:srgbClr val="FFFFFF"/>
                </a:solidFill>
                <a:latin typeface="Oswald Bold"/>
              </a:rPr>
              <a:t>FITNESS BENEFITS OF JAZZ</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689985" y="2519298"/>
            <a:ext cx="10951206" cy="5029624"/>
          </a:xfrm>
          <a:prstGeom prst="rect">
            <a:avLst/>
          </a:prstGeom>
        </p:spPr>
        <p:txBody>
          <a:bodyPr anchor="t" rtlCol="false" tIns="0" lIns="0" bIns="0" rIns="0">
            <a:spAutoFit/>
          </a:bodyPr>
          <a:lstStyle/>
          <a:p>
            <a:pPr marL="625699" indent="-312850" lvl="1">
              <a:lnSpc>
                <a:spcPts val="3999"/>
              </a:lnSpc>
              <a:buFont typeface="Arial"/>
              <a:buChar char="•"/>
            </a:pPr>
            <a:r>
              <a:rPr lang="en-US" sz="2898" spc="284">
                <a:solidFill>
                  <a:srgbClr val="F5FFF5"/>
                </a:solidFill>
                <a:latin typeface="DM Sans Semi-Bold"/>
              </a:rPr>
              <a:t>Flexibility: Many jazz dance movements involve stretching and elongating muscles, promoting flexibility. It will help improve your range of motion and reduce the risk of injuries.</a:t>
            </a:r>
          </a:p>
          <a:p>
            <a:pPr algn="l" marL="625699" indent="-312850" lvl="1">
              <a:lnSpc>
                <a:spcPts val="3999"/>
              </a:lnSpc>
              <a:buFont typeface="Arial"/>
              <a:buChar char="•"/>
            </a:pPr>
            <a:r>
              <a:rPr lang="en-US" sz="2898" spc="284">
                <a:solidFill>
                  <a:srgbClr val="F5FFF5"/>
                </a:solidFill>
                <a:latin typeface="DM Sans Semi-Bold"/>
              </a:rPr>
              <a:t>Coordination and Balance: Jazz dance incorporates intricate footwork, quick transitions, and complex movements that challenge your coordination and balance. Practicing these movements can enhance your overall body control and stability.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10593" y="933450"/>
            <a:ext cx="12057353" cy="964885"/>
          </a:xfrm>
          <a:prstGeom prst="rect">
            <a:avLst/>
          </a:prstGeom>
        </p:spPr>
        <p:txBody>
          <a:bodyPr anchor="t" rtlCol="false" tIns="0" lIns="0" bIns="0" rIns="0">
            <a:spAutoFit/>
          </a:bodyPr>
          <a:lstStyle/>
          <a:p>
            <a:pPr>
              <a:lnSpc>
                <a:spcPts val="7877"/>
              </a:lnSpc>
            </a:pPr>
            <a:r>
              <a:rPr lang="en-US" sz="5708" spc="559">
                <a:solidFill>
                  <a:srgbClr val="FFFFFF"/>
                </a:solidFill>
                <a:latin typeface="Oswald Bold"/>
              </a:rPr>
              <a:t>FITNESS BENEFITS OF JAZZ</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496088" y="2676037"/>
            <a:ext cx="10951206" cy="4019974"/>
          </a:xfrm>
          <a:prstGeom prst="rect">
            <a:avLst/>
          </a:prstGeom>
        </p:spPr>
        <p:txBody>
          <a:bodyPr anchor="t" rtlCol="false" tIns="0" lIns="0" bIns="0" rIns="0">
            <a:spAutoFit/>
          </a:bodyPr>
          <a:lstStyle/>
          <a:p>
            <a:pPr marL="625699" indent="-312850" lvl="1">
              <a:lnSpc>
                <a:spcPts val="3999"/>
              </a:lnSpc>
              <a:buFont typeface="Arial"/>
              <a:buChar char="•"/>
            </a:pPr>
            <a:r>
              <a:rPr lang="en-US" sz="2898" spc="284">
                <a:solidFill>
                  <a:srgbClr val="F5FFF5"/>
                </a:solidFill>
                <a:latin typeface="DM Sans Semi-Bold"/>
              </a:rPr>
              <a:t>Core Engagement: Jazz dance often emphasizes strong core engagement to execute movements with control and precision. This can lead to improved core strength and stability.</a:t>
            </a:r>
          </a:p>
          <a:p>
            <a:pPr>
              <a:lnSpc>
                <a:spcPts val="3999"/>
              </a:lnSpc>
            </a:pPr>
          </a:p>
          <a:p>
            <a:pPr algn="l" marL="625699" indent="-312850" lvl="1">
              <a:lnSpc>
                <a:spcPts val="3999"/>
              </a:lnSpc>
              <a:buFont typeface="Arial"/>
              <a:buChar char="•"/>
            </a:pPr>
            <a:r>
              <a:rPr lang="en-US" sz="2898" spc="284">
                <a:solidFill>
                  <a:srgbClr val="F5FFF5"/>
                </a:solidFill>
                <a:latin typeface="DM Sans Semi-Bold"/>
              </a:rPr>
              <a:t>Weight Management: The energetic and dynamic nature of jazz dance can help you burn calories and contribute to weight management.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13645" y="914400"/>
            <a:ext cx="12057353" cy="1223585"/>
          </a:xfrm>
          <a:prstGeom prst="rect">
            <a:avLst/>
          </a:prstGeom>
        </p:spPr>
        <p:txBody>
          <a:bodyPr anchor="t" rtlCol="false" tIns="0" lIns="0" bIns="0" rIns="0">
            <a:spAutoFit/>
          </a:bodyPr>
          <a:lstStyle/>
          <a:p>
            <a:pPr>
              <a:lnSpc>
                <a:spcPts val="10085"/>
              </a:lnSpc>
            </a:pPr>
            <a:r>
              <a:rPr lang="en-US" sz="7308" spc="716">
                <a:solidFill>
                  <a:srgbClr val="FFFFFF"/>
                </a:solidFill>
                <a:latin typeface="Oswald Bold"/>
              </a:rPr>
              <a:t>DIETARY GOALS</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913999" y="2360955"/>
            <a:ext cx="10951206" cy="5441104"/>
          </a:xfrm>
          <a:prstGeom prst="rect">
            <a:avLst/>
          </a:prstGeom>
        </p:spPr>
        <p:txBody>
          <a:bodyPr anchor="t" rtlCol="false" tIns="0" lIns="0" bIns="0" rIns="0">
            <a:spAutoFit/>
          </a:bodyPr>
          <a:lstStyle/>
          <a:p>
            <a:pPr marL="517750" indent="-258875" lvl="1">
              <a:lnSpc>
                <a:spcPts val="3309"/>
              </a:lnSpc>
              <a:buFont typeface="Arial"/>
              <a:buChar char="•"/>
            </a:pPr>
            <a:r>
              <a:rPr lang="en-US" sz="2398" spc="235">
                <a:solidFill>
                  <a:srgbClr val="F5FFF5"/>
                </a:solidFill>
                <a:latin typeface="DM Sans"/>
              </a:rPr>
              <a:t>Just as jazz dance requires energy and dynamism, set a dietary goal to fuel your body with nutritious foods that provide sustained energy. Prioritize complex carbohydrates, lean proteins, and healthy fats to keep you energized during dance sessions.</a:t>
            </a:r>
          </a:p>
          <a:p>
            <a:pPr>
              <a:lnSpc>
                <a:spcPts val="3309"/>
              </a:lnSpc>
            </a:pPr>
          </a:p>
          <a:p>
            <a:pPr marL="517750" indent="-258875" lvl="1">
              <a:lnSpc>
                <a:spcPts val="3309"/>
              </a:lnSpc>
              <a:buFont typeface="Arial"/>
              <a:buChar char="•"/>
            </a:pPr>
            <a:r>
              <a:rPr lang="en-US" sz="2398" spc="235">
                <a:solidFill>
                  <a:srgbClr val="F5FFF5"/>
                </a:solidFill>
                <a:latin typeface="DM Sans"/>
              </a:rPr>
              <a:t>Aim to maintain hydration harmony by drinking enough water throughout the day. Proper hydration supports muscle function, endurance, and overall performance.</a:t>
            </a:r>
          </a:p>
          <a:p>
            <a:pPr>
              <a:lnSpc>
                <a:spcPts val="3309"/>
              </a:lnSpc>
            </a:pPr>
          </a:p>
          <a:p>
            <a:pPr algn="l" marL="517750" indent="-258875" lvl="1">
              <a:lnSpc>
                <a:spcPts val="3309"/>
              </a:lnSpc>
              <a:buFont typeface="Arial"/>
              <a:buChar char="•"/>
            </a:pPr>
            <a:r>
              <a:rPr lang="en-US" sz="2398" spc="235">
                <a:solidFill>
                  <a:srgbClr val="F5FFF5"/>
                </a:solidFill>
                <a:latin typeface="DM Sans"/>
              </a:rPr>
              <a:t>Strive for balanced nutritional harmony by incorporating a mix of macronutrients (carbohydrates, proteins, fats) and micronutrients (vitamins, minerals) into your meals.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03215" y="7962246"/>
            <a:ext cx="4876482" cy="516424"/>
          </a:xfrm>
          <a:custGeom>
            <a:avLst/>
            <a:gdLst/>
            <a:ahLst/>
            <a:cxnLst/>
            <a:rect r="r" b="b" t="t" l="l"/>
            <a:pathLst>
              <a:path h="516424" w="4876482">
                <a:moveTo>
                  <a:pt x="0" y="0"/>
                </a:moveTo>
                <a:lnTo>
                  <a:pt x="4876483" y="0"/>
                </a:lnTo>
                <a:lnTo>
                  <a:pt x="4876483" y="516423"/>
                </a:lnTo>
                <a:lnTo>
                  <a:pt x="0" y="516423"/>
                </a:lnTo>
                <a:lnTo>
                  <a:pt x="0" y="0"/>
                </a:lnTo>
                <a:close/>
              </a:path>
            </a:pathLst>
          </a:custGeom>
          <a:blipFill>
            <a:blip r:embed="rId5"/>
            <a:stretch>
              <a:fillRect l="0" t="-86495" r="0" b="0"/>
            </a:stretch>
          </a:blipFill>
        </p:spPr>
      </p:sp>
      <p:grpSp>
        <p:nvGrpSpPr>
          <p:cNvPr name="Group 5" id="5"/>
          <p:cNvGrpSpPr/>
          <p:nvPr/>
        </p:nvGrpSpPr>
        <p:grpSpPr>
          <a:xfrm rot="0">
            <a:off x="10995893" y="2746093"/>
            <a:ext cx="4834712" cy="4794814"/>
            <a:chOff x="0" y="0"/>
            <a:chExt cx="1273340" cy="1262832"/>
          </a:xfrm>
        </p:grpSpPr>
        <p:sp>
          <p:nvSpPr>
            <p:cNvPr name="Freeform 6" id="6"/>
            <p:cNvSpPr/>
            <p:nvPr/>
          </p:nvSpPr>
          <p:spPr>
            <a:xfrm flipH="false" flipV="false" rot="0">
              <a:off x="0" y="0"/>
              <a:ext cx="1273340" cy="1262832"/>
            </a:xfrm>
            <a:custGeom>
              <a:avLst/>
              <a:gdLst/>
              <a:ahLst/>
              <a:cxnLst/>
              <a:rect r="r" b="b" t="t" l="l"/>
              <a:pathLst>
                <a:path h="1262832" w="1273340">
                  <a:moveTo>
                    <a:pt x="0" y="0"/>
                  </a:moveTo>
                  <a:lnTo>
                    <a:pt x="1273340" y="0"/>
                  </a:lnTo>
                  <a:lnTo>
                    <a:pt x="1273340" y="1262832"/>
                  </a:lnTo>
                  <a:lnTo>
                    <a:pt x="0" y="1262832"/>
                  </a:lnTo>
                  <a:close/>
                </a:path>
              </a:pathLst>
            </a:custGeom>
            <a:solidFill>
              <a:srgbClr val="1A1A1A"/>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137561" y="3071094"/>
            <a:ext cx="2551375" cy="2622909"/>
          </a:xfrm>
          <a:custGeom>
            <a:avLst/>
            <a:gdLst/>
            <a:ahLst/>
            <a:cxnLst/>
            <a:rect r="r" b="b" t="t" l="l"/>
            <a:pathLst>
              <a:path h="2622909" w="2551375">
                <a:moveTo>
                  <a:pt x="0" y="0"/>
                </a:moveTo>
                <a:lnTo>
                  <a:pt x="2551375" y="0"/>
                </a:lnTo>
                <a:lnTo>
                  <a:pt x="2551375" y="2622910"/>
                </a:lnTo>
                <a:lnTo>
                  <a:pt x="0" y="26229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5090384" y="596973"/>
            <a:ext cx="7241638" cy="2160884"/>
          </a:xfrm>
          <a:prstGeom prst="rect">
            <a:avLst/>
          </a:prstGeom>
        </p:spPr>
        <p:txBody>
          <a:bodyPr anchor="t" rtlCol="false" tIns="0" lIns="0" bIns="0" rIns="0">
            <a:spAutoFit/>
          </a:bodyPr>
          <a:lstStyle/>
          <a:p>
            <a:pPr marL="0" indent="0" lvl="0">
              <a:lnSpc>
                <a:spcPts val="8328"/>
              </a:lnSpc>
            </a:pPr>
            <a:r>
              <a:rPr lang="en-US" sz="7932" spc="777">
                <a:solidFill>
                  <a:srgbClr val="231F20"/>
                </a:solidFill>
                <a:latin typeface="Oswald Bold"/>
              </a:rPr>
              <a:t>ORIGINS AND DEVELOPMENT</a:t>
            </a:r>
          </a:p>
        </p:txBody>
      </p:sp>
      <p:sp>
        <p:nvSpPr>
          <p:cNvPr name="TextBox 11" id="11"/>
          <p:cNvSpPr txBox="true"/>
          <p:nvPr/>
        </p:nvSpPr>
        <p:spPr>
          <a:xfrm rot="0">
            <a:off x="1538888" y="2870868"/>
            <a:ext cx="8465387" cy="4179788"/>
          </a:xfrm>
          <a:prstGeom prst="rect">
            <a:avLst/>
          </a:prstGeom>
        </p:spPr>
        <p:txBody>
          <a:bodyPr anchor="t" rtlCol="false" tIns="0" lIns="0" bIns="0" rIns="0">
            <a:spAutoFit/>
          </a:bodyPr>
          <a:lstStyle/>
          <a:p>
            <a:pPr marL="645645" indent="-322823" lvl="1">
              <a:lnSpc>
                <a:spcPts val="4126"/>
              </a:lnSpc>
              <a:buFont typeface="Arial"/>
              <a:buChar char="•"/>
            </a:pPr>
            <a:r>
              <a:rPr lang="en-US" sz="2990" spc="293">
                <a:solidFill>
                  <a:srgbClr val="231F20"/>
                </a:solidFill>
                <a:latin typeface="DM Sans"/>
              </a:rPr>
              <a:t>Jazz dance originated in the early 20th century, inspired by African American rhythms, social dances, and the spirit of jazz music. It gained prominence in the 1920s and 1930s as dancers incorporated elements of tap, ballet, and African dance into their routines.</a:t>
            </a:r>
          </a:p>
        </p:txBody>
      </p:sp>
      <p:sp>
        <p:nvSpPr>
          <p:cNvPr name="TextBox 12" id="12"/>
          <p:cNvSpPr txBox="true"/>
          <p:nvPr/>
        </p:nvSpPr>
        <p:spPr>
          <a:xfrm rot="0">
            <a:off x="11345420" y="6356492"/>
            <a:ext cx="4135657" cy="694164"/>
          </a:xfrm>
          <a:prstGeom prst="rect">
            <a:avLst/>
          </a:prstGeom>
        </p:spPr>
        <p:txBody>
          <a:bodyPr anchor="t" rtlCol="false" tIns="0" lIns="0" bIns="0" rIns="0">
            <a:spAutoFit/>
          </a:bodyPr>
          <a:lstStyle/>
          <a:p>
            <a:pPr algn="ctr">
              <a:lnSpc>
                <a:spcPts val="5632"/>
              </a:lnSpc>
            </a:pPr>
            <a:r>
              <a:rPr lang="en-US" sz="4081" spc="399">
                <a:solidFill>
                  <a:srgbClr val="FDFBFB"/>
                </a:solidFill>
                <a:latin typeface="DM Sans Bold"/>
              </a:rPr>
              <a:t>FITNESS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13645" y="914400"/>
            <a:ext cx="12057353" cy="1223585"/>
          </a:xfrm>
          <a:prstGeom prst="rect">
            <a:avLst/>
          </a:prstGeom>
        </p:spPr>
        <p:txBody>
          <a:bodyPr anchor="t" rtlCol="false" tIns="0" lIns="0" bIns="0" rIns="0">
            <a:spAutoFit/>
          </a:bodyPr>
          <a:lstStyle/>
          <a:p>
            <a:pPr>
              <a:lnSpc>
                <a:spcPts val="10085"/>
              </a:lnSpc>
            </a:pPr>
            <a:r>
              <a:rPr lang="en-US" sz="7308" spc="716">
                <a:solidFill>
                  <a:srgbClr val="FFFFFF"/>
                </a:solidFill>
                <a:latin typeface="Oswald Bold"/>
              </a:rPr>
              <a:t>DIETARY GOALS</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841288" y="3474296"/>
            <a:ext cx="10951206" cy="1669204"/>
          </a:xfrm>
          <a:prstGeom prst="rect">
            <a:avLst/>
          </a:prstGeom>
        </p:spPr>
        <p:txBody>
          <a:bodyPr anchor="t" rtlCol="false" tIns="0" lIns="0" bIns="0" rIns="0">
            <a:spAutoFit/>
          </a:bodyPr>
          <a:lstStyle/>
          <a:p>
            <a:pPr algn="l" marL="517750" indent="-258875" lvl="1">
              <a:lnSpc>
                <a:spcPts val="3309"/>
              </a:lnSpc>
              <a:buFont typeface="Arial"/>
              <a:buChar char="•"/>
            </a:pPr>
            <a:r>
              <a:rPr lang="en-US" sz="2398" spc="235">
                <a:solidFill>
                  <a:srgbClr val="F5FFF5"/>
                </a:solidFill>
                <a:latin typeface="DM Sans"/>
              </a:rPr>
              <a:t>After a jazz dance performance, recovery is essential. Apply this concept to your diet by including post-exercise meals that contain protein for muscle repair and carbohydrates for replenishing glycogen stores.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925289" y="135307"/>
            <a:ext cx="6065708" cy="4377198"/>
          </a:xfrm>
          <a:prstGeom prst="rect">
            <a:avLst/>
          </a:prstGeom>
        </p:spPr>
        <p:txBody>
          <a:bodyPr anchor="t" rtlCol="false" tIns="0" lIns="0" bIns="0" rIns="0">
            <a:spAutoFit/>
          </a:bodyPr>
          <a:lstStyle/>
          <a:p>
            <a:pPr marL="0" indent="0" lvl="0">
              <a:lnSpc>
                <a:spcPts val="4962"/>
              </a:lnSpc>
              <a:spcBef>
                <a:spcPct val="0"/>
              </a:spcBef>
            </a:pPr>
            <a:r>
              <a:rPr lang="en-US" sz="3544">
                <a:solidFill>
                  <a:srgbClr val="000000"/>
                </a:solidFill>
                <a:latin typeface="DM Sans Italics"/>
              </a:rPr>
              <a:t>In essence, jazz dance is a lively and diverse dance style that captures the essence of jazz music while incorporating a wide range of movements, techniques, and emotions.</a:t>
            </a:r>
          </a:p>
        </p:txBody>
      </p:sp>
      <p:sp>
        <p:nvSpPr>
          <p:cNvPr name="TextBox 5" id="5"/>
          <p:cNvSpPr txBox="true"/>
          <p:nvPr/>
        </p:nvSpPr>
        <p:spPr>
          <a:xfrm rot="0">
            <a:off x="1519701" y="4693979"/>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THANK'S FOR LISTENING</a:t>
            </a:r>
          </a:p>
        </p:txBody>
      </p:sp>
      <p:sp>
        <p:nvSpPr>
          <p:cNvPr name="Freeform 6" id="6"/>
          <p:cNvSpPr/>
          <p:nvPr/>
        </p:nvSpPr>
        <p:spPr>
          <a:xfrm flipH="false" flipV="false" rot="0">
            <a:off x="15409623" y="2266970"/>
            <a:ext cx="734693" cy="755166"/>
          </a:xfrm>
          <a:custGeom>
            <a:avLst/>
            <a:gdLst/>
            <a:ahLst/>
            <a:cxnLst/>
            <a:rect r="r" b="b" t="t" l="l"/>
            <a:pathLst>
              <a:path h="755166" w="734693">
                <a:moveTo>
                  <a:pt x="0" y="0"/>
                </a:moveTo>
                <a:lnTo>
                  <a:pt x="734692" y="0"/>
                </a:lnTo>
                <a:lnTo>
                  <a:pt x="734692" y="755166"/>
                </a:lnTo>
                <a:lnTo>
                  <a:pt x="0" y="7551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4628874" y="3180249"/>
            <a:ext cx="2296190" cy="352695"/>
          </a:xfrm>
          <a:prstGeom prst="rect">
            <a:avLst/>
          </a:prstGeom>
        </p:spPr>
        <p:txBody>
          <a:bodyPr anchor="t" rtlCol="false" tIns="0" lIns="0" bIns="0" rIns="0">
            <a:spAutoFit/>
          </a:bodyPr>
          <a:lstStyle/>
          <a:p>
            <a:pPr algn="ctr" marL="0" indent="0" lvl="0">
              <a:lnSpc>
                <a:spcPts val="2947"/>
              </a:lnSpc>
              <a:spcBef>
                <a:spcPct val="0"/>
              </a:spcBef>
            </a:pPr>
            <a:r>
              <a:rPr lang="en-US" sz="2135" spc="209">
                <a:solidFill>
                  <a:srgbClr val="231F20"/>
                </a:solidFill>
                <a:latin typeface="Montserrat Classic Bold"/>
              </a:rPr>
              <a:t>PATHFIT-3</a:t>
            </a:r>
          </a:p>
        </p:txBody>
      </p:sp>
      <p:sp>
        <p:nvSpPr>
          <p:cNvPr name="Freeform 8" id="8"/>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44000" y="1278539"/>
            <a:ext cx="13188954" cy="13188954"/>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084777" y="62595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297866" y="1965133"/>
            <a:ext cx="7942168" cy="1117669"/>
          </a:xfrm>
          <a:prstGeom prst="rect">
            <a:avLst/>
          </a:prstGeom>
        </p:spPr>
        <p:txBody>
          <a:bodyPr anchor="t" rtlCol="false" tIns="0" lIns="0" bIns="0" rIns="0">
            <a:spAutoFit/>
          </a:bodyPr>
          <a:lstStyle/>
          <a:p>
            <a:pPr>
              <a:lnSpc>
                <a:spcPts val="9004"/>
              </a:lnSpc>
            </a:pPr>
            <a:r>
              <a:rPr lang="en-US" sz="6524" spc="639">
                <a:solidFill>
                  <a:srgbClr val="FFFFFF"/>
                </a:solidFill>
                <a:latin typeface="Oswald Bold"/>
              </a:rPr>
              <a:t>CHARACTERISTICS</a:t>
            </a:r>
          </a:p>
        </p:txBody>
      </p:sp>
      <p:sp>
        <p:nvSpPr>
          <p:cNvPr name="TextBox 11" id="11"/>
          <p:cNvSpPr txBox="true"/>
          <p:nvPr/>
        </p:nvSpPr>
        <p:spPr>
          <a:xfrm rot="0">
            <a:off x="2093439" y="3530476"/>
            <a:ext cx="7050561" cy="4022194"/>
          </a:xfrm>
          <a:prstGeom prst="rect">
            <a:avLst/>
          </a:prstGeom>
        </p:spPr>
        <p:txBody>
          <a:bodyPr anchor="t" rtlCol="false" tIns="0" lIns="0" bIns="0" rIns="0">
            <a:spAutoFit/>
          </a:bodyPr>
          <a:lstStyle/>
          <a:p>
            <a:pPr algn="l">
              <a:lnSpc>
                <a:spcPts val="3992"/>
              </a:lnSpc>
            </a:pPr>
            <a:r>
              <a:rPr lang="en-US" sz="2893" spc="283">
                <a:solidFill>
                  <a:srgbClr val="F5FFF5"/>
                </a:solidFill>
                <a:latin typeface="DM Sans"/>
              </a:rPr>
              <a:t>-Jazz dance is characterized by its high energy, syncopated rhythms, and dynamic movements. Dancers often use isolations, sharp movements, and fluid transitions to express emotion and tell a story through their performance.</a:t>
            </a:r>
          </a:p>
        </p:txBody>
      </p:sp>
      <p:sp>
        <p:nvSpPr>
          <p:cNvPr name="TextBox 12" id="12"/>
          <p:cNvSpPr txBox="true"/>
          <p:nvPr/>
        </p:nvSpPr>
        <p:spPr>
          <a:xfrm rot="0">
            <a:off x="10349972" y="3530304"/>
            <a:ext cx="7202160" cy="3275399"/>
          </a:xfrm>
          <a:prstGeom prst="rect">
            <a:avLst/>
          </a:prstGeom>
        </p:spPr>
        <p:txBody>
          <a:bodyPr anchor="t" rtlCol="false" tIns="0" lIns="0" bIns="0" rIns="0">
            <a:spAutoFit/>
          </a:bodyPr>
          <a:lstStyle/>
          <a:p>
            <a:pPr algn="ctr" marL="0" indent="0" lvl="0">
              <a:lnSpc>
                <a:spcPts val="26787"/>
              </a:lnSpc>
              <a:spcBef>
                <a:spcPct val="0"/>
              </a:spcBef>
            </a:pPr>
            <a:r>
              <a:rPr lang="en-US" sz="19411">
                <a:solidFill>
                  <a:srgbClr val="231F20"/>
                </a:solidFill>
                <a:latin typeface="Oswald Bold"/>
              </a:rPr>
              <a:t>100%</a:t>
            </a:r>
          </a:p>
        </p:txBody>
      </p:sp>
      <p:grpSp>
        <p:nvGrpSpPr>
          <p:cNvPr name="Group 13" id="13"/>
          <p:cNvGrpSpPr/>
          <p:nvPr/>
        </p:nvGrpSpPr>
        <p:grpSpPr>
          <a:xfrm rot="0">
            <a:off x="11240034" y="6950607"/>
            <a:ext cx="5422036" cy="922409"/>
            <a:chOff x="0" y="0"/>
            <a:chExt cx="7229381" cy="1229879"/>
          </a:xfrm>
        </p:grpSpPr>
        <p:grpSp>
          <p:nvGrpSpPr>
            <p:cNvPr name="Group 14" id="14"/>
            <p:cNvGrpSpPr>
              <a:grpSpLocks noChangeAspect="true"/>
            </p:cNvGrpSpPr>
            <p:nvPr/>
          </p:nvGrpSpPr>
          <p:grpSpPr>
            <a:xfrm rot="0">
              <a:off x="0" y="0"/>
              <a:ext cx="7229381" cy="1229879"/>
              <a:chOff x="0" y="0"/>
              <a:chExt cx="13271500" cy="2257778"/>
            </a:xfrm>
          </p:grpSpPr>
          <p:sp>
            <p:nvSpPr>
              <p:cNvPr name="Freeform 15" id="15"/>
              <p:cNvSpPr/>
              <p:nvPr/>
            </p:nvSpPr>
            <p:spPr>
              <a:xfrm flipH="false" flipV="false" rot="0">
                <a:off x="12700" y="0"/>
                <a:ext cx="10579100" cy="2260600"/>
              </a:xfrm>
              <a:custGeom>
                <a:avLst/>
                <a:gdLst/>
                <a:ahLst/>
                <a:cxnLst/>
                <a:rect r="r" b="b" t="t" l="l"/>
                <a:pathLst>
                  <a:path h="2260600" w="105791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moveTo>
                      <a:pt x="8623300" y="0"/>
                    </a:moveTo>
                    <a:cubicBezTo>
                      <a:pt x="8509000" y="0"/>
                      <a:pt x="8407400" y="88900"/>
                      <a:pt x="8407400" y="215900"/>
                    </a:cubicBezTo>
                    <a:lnTo>
                      <a:pt x="8407400" y="279400"/>
                    </a:lnTo>
                    <a:cubicBezTo>
                      <a:pt x="8407400" y="393700"/>
                      <a:pt x="8509000" y="495300"/>
                      <a:pt x="8623300" y="495300"/>
                    </a:cubicBezTo>
                    <a:cubicBezTo>
                      <a:pt x="8737600" y="495300"/>
                      <a:pt x="8839200" y="393700"/>
                      <a:pt x="8839200" y="279400"/>
                    </a:cubicBezTo>
                    <a:lnTo>
                      <a:pt x="8839200" y="215900"/>
                    </a:lnTo>
                    <a:cubicBezTo>
                      <a:pt x="8839200" y="88900"/>
                      <a:pt x="8737600" y="0"/>
                      <a:pt x="8623300" y="0"/>
                    </a:cubicBezTo>
                    <a:moveTo>
                      <a:pt x="8407400" y="965200"/>
                    </a:moveTo>
                    <a:cubicBezTo>
                      <a:pt x="8407400" y="965200"/>
                      <a:pt x="8394700" y="952500"/>
                      <a:pt x="8394700" y="965200"/>
                    </a:cubicBezTo>
                    <a:lnTo>
                      <a:pt x="8242300" y="1320800"/>
                    </a:lnTo>
                    <a:cubicBezTo>
                      <a:pt x="8216900" y="1371600"/>
                      <a:pt x="8166100" y="1409700"/>
                      <a:pt x="8102600" y="1409700"/>
                    </a:cubicBezTo>
                    <a:lnTo>
                      <a:pt x="8039100" y="1409700"/>
                    </a:lnTo>
                    <a:cubicBezTo>
                      <a:pt x="8026400" y="1409700"/>
                      <a:pt x="8013700" y="1409700"/>
                      <a:pt x="8013700" y="1397000"/>
                    </a:cubicBezTo>
                    <a:cubicBezTo>
                      <a:pt x="8001000" y="1384300"/>
                      <a:pt x="8001000" y="1371600"/>
                      <a:pt x="8013700" y="1358900"/>
                    </a:cubicBezTo>
                    <a:lnTo>
                      <a:pt x="8204200" y="914400"/>
                    </a:lnTo>
                    <a:lnTo>
                      <a:pt x="8267700" y="736600"/>
                    </a:lnTo>
                    <a:cubicBezTo>
                      <a:pt x="8318500" y="635000"/>
                      <a:pt x="8420100" y="558800"/>
                      <a:pt x="8534400" y="558800"/>
                    </a:cubicBezTo>
                    <a:lnTo>
                      <a:pt x="8712200" y="558800"/>
                    </a:lnTo>
                    <a:cubicBezTo>
                      <a:pt x="8826500" y="558800"/>
                      <a:pt x="8928100" y="635000"/>
                      <a:pt x="8978900" y="736600"/>
                    </a:cubicBezTo>
                    <a:lnTo>
                      <a:pt x="9042400" y="914400"/>
                    </a:lnTo>
                    <a:lnTo>
                      <a:pt x="9232900" y="1358900"/>
                    </a:lnTo>
                    <a:cubicBezTo>
                      <a:pt x="9245600" y="1371600"/>
                      <a:pt x="9245600" y="1384300"/>
                      <a:pt x="9232900" y="1397000"/>
                    </a:cubicBezTo>
                    <a:cubicBezTo>
                      <a:pt x="9232900" y="1409700"/>
                      <a:pt x="9220200" y="1409700"/>
                      <a:pt x="9207500" y="1409700"/>
                    </a:cubicBezTo>
                    <a:lnTo>
                      <a:pt x="9144000" y="1409700"/>
                    </a:lnTo>
                    <a:cubicBezTo>
                      <a:pt x="9080500" y="1409700"/>
                      <a:pt x="9029700" y="1371600"/>
                      <a:pt x="9004300" y="1320800"/>
                    </a:cubicBezTo>
                    <a:lnTo>
                      <a:pt x="8851900" y="965200"/>
                    </a:lnTo>
                    <a:cubicBezTo>
                      <a:pt x="8851900" y="952500"/>
                      <a:pt x="8839200" y="965200"/>
                      <a:pt x="8839200" y="965200"/>
                    </a:cubicBezTo>
                    <a:lnTo>
                      <a:pt x="8902700" y="1409700"/>
                    </a:lnTo>
                    <a:lnTo>
                      <a:pt x="8978900" y="2222500"/>
                    </a:lnTo>
                    <a:cubicBezTo>
                      <a:pt x="8978900" y="2235200"/>
                      <a:pt x="8966200" y="2235200"/>
                      <a:pt x="8966200" y="2247900"/>
                    </a:cubicBezTo>
                    <a:cubicBezTo>
                      <a:pt x="8953500" y="2247900"/>
                      <a:pt x="8953500" y="2260600"/>
                      <a:pt x="8940800" y="2260600"/>
                    </a:cubicBezTo>
                    <a:lnTo>
                      <a:pt x="8890000" y="2260600"/>
                    </a:lnTo>
                    <a:cubicBezTo>
                      <a:pt x="8813800" y="2260600"/>
                      <a:pt x="8750300" y="2209800"/>
                      <a:pt x="8750300" y="2133600"/>
                    </a:cubicBezTo>
                    <a:lnTo>
                      <a:pt x="8636000" y="1447800"/>
                    </a:lnTo>
                    <a:cubicBezTo>
                      <a:pt x="8623300" y="1447800"/>
                      <a:pt x="8623300" y="1447800"/>
                      <a:pt x="8610600" y="1447800"/>
                    </a:cubicBezTo>
                    <a:lnTo>
                      <a:pt x="8496300" y="2133600"/>
                    </a:lnTo>
                    <a:cubicBezTo>
                      <a:pt x="8496300" y="2209800"/>
                      <a:pt x="8432800" y="2260600"/>
                      <a:pt x="8356600" y="2260600"/>
                    </a:cubicBezTo>
                    <a:lnTo>
                      <a:pt x="8305800" y="2260600"/>
                    </a:lnTo>
                    <a:cubicBezTo>
                      <a:pt x="8293100" y="2260600"/>
                      <a:pt x="8293100" y="2247900"/>
                      <a:pt x="8280400" y="2247900"/>
                    </a:cubicBezTo>
                    <a:cubicBezTo>
                      <a:pt x="8280400" y="2235200"/>
                      <a:pt x="8267700" y="2235200"/>
                      <a:pt x="8267700" y="2222500"/>
                    </a:cubicBezTo>
                    <a:lnTo>
                      <a:pt x="8343900" y="1409700"/>
                    </a:lnTo>
                    <a:lnTo>
                      <a:pt x="8407400" y="965200"/>
                    </a:lnTo>
                    <a:moveTo>
                      <a:pt x="9956800" y="0"/>
                    </a:moveTo>
                    <a:cubicBezTo>
                      <a:pt x="9842500" y="0"/>
                      <a:pt x="9740900" y="88900"/>
                      <a:pt x="9740900" y="215900"/>
                    </a:cubicBezTo>
                    <a:lnTo>
                      <a:pt x="9740900" y="279400"/>
                    </a:lnTo>
                    <a:cubicBezTo>
                      <a:pt x="9740900" y="393700"/>
                      <a:pt x="9842500" y="495300"/>
                      <a:pt x="9956800" y="495300"/>
                    </a:cubicBezTo>
                    <a:cubicBezTo>
                      <a:pt x="10071100" y="495300"/>
                      <a:pt x="10172700" y="393700"/>
                      <a:pt x="10172700" y="279400"/>
                    </a:cubicBezTo>
                    <a:lnTo>
                      <a:pt x="10172700" y="215900"/>
                    </a:lnTo>
                    <a:cubicBezTo>
                      <a:pt x="10172700" y="88900"/>
                      <a:pt x="10071100" y="0"/>
                      <a:pt x="9956800" y="0"/>
                    </a:cubicBezTo>
                    <a:moveTo>
                      <a:pt x="9740900" y="965200"/>
                    </a:moveTo>
                    <a:cubicBezTo>
                      <a:pt x="9740900" y="965200"/>
                      <a:pt x="9728200" y="952500"/>
                      <a:pt x="9728200" y="965200"/>
                    </a:cubicBezTo>
                    <a:lnTo>
                      <a:pt x="9575800" y="1320800"/>
                    </a:lnTo>
                    <a:cubicBezTo>
                      <a:pt x="9550400" y="1371600"/>
                      <a:pt x="9499600" y="1409700"/>
                      <a:pt x="9436100" y="1409700"/>
                    </a:cubicBezTo>
                    <a:lnTo>
                      <a:pt x="9372600" y="1409700"/>
                    </a:lnTo>
                    <a:cubicBezTo>
                      <a:pt x="9359900" y="1409700"/>
                      <a:pt x="9347200" y="1409700"/>
                      <a:pt x="9347200" y="1397000"/>
                    </a:cubicBezTo>
                    <a:cubicBezTo>
                      <a:pt x="9334500" y="1384300"/>
                      <a:pt x="9334500" y="1371600"/>
                      <a:pt x="9347200" y="1358900"/>
                    </a:cubicBezTo>
                    <a:lnTo>
                      <a:pt x="9537700" y="914400"/>
                    </a:lnTo>
                    <a:lnTo>
                      <a:pt x="9601200" y="736600"/>
                    </a:lnTo>
                    <a:cubicBezTo>
                      <a:pt x="9652000" y="635000"/>
                      <a:pt x="9753600" y="558800"/>
                      <a:pt x="9867900" y="558800"/>
                    </a:cubicBezTo>
                    <a:lnTo>
                      <a:pt x="10045700" y="558800"/>
                    </a:lnTo>
                    <a:cubicBezTo>
                      <a:pt x="10160000" y="558800"/>
                      <a:pt x="10261600" y="635000"/>
                      <a:pt x="10312400" y="736600"/>
                    </a:cubicBezTo>
                    <a:lnTo>
                      <a:pt x="10375900" y="914400"/>
                    </a:lnTo>
                    <a:lnTo>
                      <a:pt x="10566400" y="1358900"/>
                    </a:lnTo>
                    <a:cubicBezTo>
                      <a:pt x="10579100" y="1371600"/>
                      <a:pt x="10579100" y="1384300"/>
                      <a:pt x="10566400" y="1397000"/>
                    </a:cubicBezTo>
                    <a:cubicBezTo>
                      <a:pt x="10566400" y="1409700"/>
                      <a:pt x="10553700" y="1409700"/>
                      <a:pt x="10541000" y="1409700"/>
                    </a:cubicBezTo>
                    <a:lnTo>
                      <a:pt x="10477500" y="1409700"/>
                    </a:lnTo>
                    <a:cubicBezTo>
                      <a:pt x="10414000" y="1409700"/>
                      <a:pt x="10363200" y="1371600"/>
                      <a:pt x="10337800" y="1320800"/>
                    </a:cubicBezTo>
                    <a:lnTo>
                      <a:pt x="10185400" y="965200"/>
                    </a:lnTo>
                    <a:cubicBezTo>
                      <a:pt x="10185400" y="952500"/>
                      <a:pt x="10172700" y="965200"/>
                      <a:pt x="10172700" y="965200"/>
                    </a:cubicBezTo>
                    <a:lnTo>
                      <a:pt x="10236200" y="1409700"/>
                    </a:lnTo>
                    <a:lnTo>
                      <a:pt x="10312400" y="2222500"/>
                    </a:lnTo>
                    <a:cubicBezTo>
                      <a:pt x="10312400" y="2235200"/>
                      <a:pt x="10299700" y="2235200"/>
                      <a:pt x="10299700" y="2247900"/>
                    </a:cubicBezTo>
                    <a:cubicBezTo>
                      <a:pt x="10287000" y="2247900"/>
                      <a:pt x="10287000" y="2260600"/>
                      <a:pt x="10274300" y="2260600"/>
                    </a:cubicBezTo>
                    <a:lnTo>
                      <a:pt x="10223500" y="2260600"/>
                    </a:lnTo>
                    <a:cubicBezTo>
                      <a:pt x="10147300" y="2260600"/>
                      <a:pt x="10083800" y="2209800"/>
                      <a:pt x="10083800" y="2133600"/>
                    </a:cubicBezTo>
                    <a:lnTo>
                      <a:pt x="9969500" y="1447800"/>
                    </a:lnTo>
                    <a:cubicBezTo>
                      <a:pt x="9956800" y="1447800"/>
                      <a:pt x="9956800" y="1447800"/>
                      <a:pt x="9944100" y="1447800"/>
                    </a:cubicBezTo>
                    <a:lnTo>
                      <a:pt x="9829800" y="2133600"/>
                    </a:lnTo>
                    <a:cubicBezTo>
                      <a:pt x="9829800" y="2209800"/>
                      <a:pt x="9766300" y="2260600"/>
                      <a:pt x="9690100" y="2260600"/>
                    </a:cubicBezTo>
                    <a:lnTo>
                      <a:pt x="9639300" y="2260600"/>
                    </a:lnTo>
                    <a:cubicBezTo>
                      <a:pt x="9626600" y="2260600"/>
                      <a:pt x="9626600" y="2247900"/>
                      <a:pt x="9613900" y="2247900"/>
                    </a:cubicBezTo>
                    <a:cubicBezTo>
                      <a:pt x="9613900" y="2235200"/>
                      <a:pt x="9601200" y="2235200"/>
                      <a:pt x="9601200" y="2222500"/>
                    </a:cubicBezTo>
                    <a:lnTo>
                      <a:pt x="9677400" y="1409700"/>
                    </a:lnTo>
                    <a:lnTo>
                      <a:pt x="9740900" y="965200"/>
                    </a:lnTo>
                  </a:path>
                </a:pathLst>
              </a:custGeom>
              <a:solidFill>
                <a:srgbClr val="131211"/>
              </a:solidFill>
            </p:spPr>
          </p:sp>
          <p:sp>
            <p:nvSpPr>
              <p:cNvPr name="Freeform 16" id="16"/>
              <p:cNvSpPr/>
              <p:nvPr/>
            </p:nvSpPr>
            <p:spPr>
              <a:xfrm flipH="false" flipV="false" rot="0">
                <a:off x="10680700" y="0"/>
                <a:ext cx="2578100" cy="2260600"/>
              </a:xfrm>
              <a:custGeom>
                <a:avLst/>
                <a:gdLst/>
                <a:ahLst/>
                <a:cxnLst/>
                <a:rect r="r" b="b" t="t" l="l"/>
                <a:pathLst>
                  <a:path h="2260600" w="25781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path>
                </a:pathLst>
              </a:custGeom>
              <a:solidFill>
                <a:srgbClr val="000000"/>
              </a:solidFill>
            </p:spPr>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9448" y="6209525"/>
            <a:ext cx="12057353" cy="2053402"/>
          </a:xfrm>
          <a:prstGeom prst="rect">
            <a:avLst/>
          </a:prstGeom>
        </p:spPr>
        <p:txBody>
          <a:bodyPr anchor="t" rtlCol="false" tIns="0" lIns="0" bIns="0" rIns="0">
            <a:spAutoFit/>
          </a:bodyPr>
          <a:lstStyle/>
          <a:p>
            <a:pPr>
              <a:lnSpc>
                <a:spcPts val="8291"/>
              </a:lnSpc>
            </a:pPr>
            <a:r>
              <a:rPr lang="en-US" sz="6008" spc="588">
                <a:solidFill>
                  <a:srgbClr val="FFFFFF"/>
                </a:solidFill>
                <a:latin typeface="Oswald Bold"/>
              </a:rPr>
              <a:t>EVOLUTION INTO CONTEMPORARY DANCE</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92814" y="2873372"/>
            <a:ext cx="10951206" cy="2755817"/>
          </a:xfrm>
          <a:prstGeom prst="rect">
            <a:avLst/>
          </a:prstGeom>
        </p:spPr>
        <p:txBody>
          <a:bodyPr anchor="t" rtlCol="false" tIns="0" lIns="0" bIns="0" rIns="0">
            <a:spAutoFit/>
          </a:bodyPr>
          <a:lstStyle/>
          <a:p>
            <a:pPr algn="l">
              <a:lnSpc>
                <a:spcPts val="4413"/>
              </a:lnSpc>
            </a:pPr>
            <a:r>
              <a:rPr lang="en-US" sz="3198" spc="313">
                <a:solidFill>
                  <a:srgbClr val="F5FFF5"/>
                </a:solidFill>
                <a:latin typeface="DM Sans"/>
              </a:rPr>
              <a:t>-Jazz dance has evolved over time and has heavily influenced the development of contemporary dance. Contemporary dance often incorporates jazz techniques along with elements from other dance styles.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2419018"/>
            <a:ext cx="12057353" cy="1048705"/>
          </a:xfrm>
          <a:prstGeom prst="rect">
            <a:avLst/>
          </a:prstGeom>
        </p:spPr>
        <p:txBody>
          <a:bodyPr anchor="t" rtlCol="false" tIns="0" lIns="0" bIns="0" rIns="0">
            <a:spAutoFit/>
          </a:bodyPr>
          <a:lstStyle/>
          <a:p>
            <a:pPr>
              <a:lnSpc>
                <a:spcPts val="8567"/>
              </a:lnSpc>
            </a:pPr>
            <a:r>
              <a:rPr lang="en-US" sz="6208" spc="608">
                <a:solidFill>
                  <a:srgbClr val="FFFFFF"/>
                </a:solidFill>
                <a:latin typeface="Oswald Bold"/>
              </a:rPr>
              <a:t>EXPRESSION AND CREATIVITY</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484012" y="4227468"/>
            <a:ext cx="10951206" cy="2932220"/>
          </a:xfrm>
          <a:prstGeom prst="rect">
            <a:avLst/>
          </a:prstGeom>
        </p:spPr>
        <p:txBody>
          <a:bodyPr anchor="t" rtlCol="false" tIns="0" lIns="0" bIns="0" rIns="0">
            <a:spAutoFit/>
          </a:bodyPr>
          <a:lstStyle/>
          <a:p>
            <a:pPr algn="l">
              <a:lnSpc>
                <a:spcPts val="4689"/>
              </a:lnSpc>
            </a:pPr>
            <a:r>
              <a:rPr lang="en-US" sz="3398" spc="333">
                <a:solidFill>
                  <a:srgbClr val="F5FFF5"/>
                </a:solidFill>
                <a:latin typeface="DM Sans"/>
              </a:rPr>
              <a:t>Jazz dance allows for individual expression and creativity, encouraging dancers to infuse their personality into their movements. It celebrates self-expression and storytelling through dance.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3396305"/>
            <a:ext cx="9610044" cy="1948998"/>
            <a:chOff x="0" y="0"/>
            <a:chExt cx="3682024" cy="746746"/>
          </a:xfrm>
        </p:grpSpPr>
        <p:sp>
          <p:nvSpPr>
            <p:cNvPr name="Freeform 8" id="8"/>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1" id="11"/>
          <p:cNvGrpSpPr/>
          <p:nvPr/>
        </p:nvGrpSpPr>
        <p:grpSpPr>
          <a:xfrm rot="0">
            <a:off x="2142191" y="5777447"/>
            <a:ext cx="9610044" cy="1948998"/>
            <a:chOff x="0" y="0"/>
            <a:chExt cx="3682024" cy="746746"/>
          </a:xfrm>
        </p:grpSpPr>
        <p:sp>
          <p:nvSpPr>
            <p:cNvPr name="Freeform 12" id="12"/>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3" id="13"/>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3908899" y="6005886"/>
            <a:ext cx="7132181" cy="1385840"/>
          </a:xfrm>
          <a:prstGeom prst="rect">
            <a:avLst/>
          </a:prstGeom>
        </p:spPr>
        <p:txBody>
          <a:bodyPr anchor="t" rtlCol="false" tIns="0" lIns="0" bIns="0" rIns="0">
            <a:spAutoFit/>
          </a:bodyPr>
          <a:lstStyle/>
          <a:p>
            <a:pPr algn="l" marL="0" indent="0" lvl="0">
              <a:lnSpc>
                <a:spcPts val="3740"/>
              </a:lnSpc>
              <a:spcBef>
                <a:spcPct val="0"/>
              </a:spcBef>
            </a:pPr>
            <a:r>
              <a:rPr lang="en-US" sz="2710" spc="265">
                <a:solidFill>
                  <a:srgbClr val="231F20"/>
                </a:solidFill>
                <a:latin typeface="DM Sans"/>
              </a:rPr>
              <a:t>Each style has its own unique movement vocabulary and influences.</a:t>
            </a:r>
          </a:p>
        </p:txBody>
      </p:sp>
      <p:sp>
        <p:nvSpPr>
          <p:cNvPr name="Freeform 15" id="15"/>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2142191" y="490394"/>
            <a:ext cx="11028264" cy="2715411"/>
          </a:xfrm>
          <a:prstGeom prst="rect">
            <a:avLst/>
          </a:prstGeom>
        </p:spPr>
        <p:txBody>
          <a:bodyPr anchor="t" rtlCol="false" tIns="0" lIns="0" bIns="0" rIns="0">
            <a:spAutoFit/>
          </a:bodyPr>
          <a:lstStyle/>
          <a:p>
            <a:pPr>
              <a:lnSpc>
                <a:spcPts val="10877"/>
              </a:lnSpc>
            </a:pPr>
            <a:r>
              <a:rPr lang="en-US" sz="7882" spc="772">
                <a:solidFill>
                  <a:srgbClr val="231F20"/>
                </a:solidFill>
                <a:latin typeface="Oswald Bold"/>
              </a:rPr>
              <a:t>STYLE WITHIN JAZZ DANCE</a:t>
            </a:r>
          </a:p>
        </p:txBody>
      </p:sp>
      <p:sp>
        <p:nvSpPr>
          <p:cNvPr name="TextBox 17" id="17"/>
          <p:cNvSpPr txBox="true"/>
          <p:nvPr/>
        </p:nvSpPr>
        <p:spPr>
          <a:xfrm rot="0">
            <a:off x="3908899" y="3624745"/>
            <a:ext cx="7132181" cy="1742837"/>
          </a:xfrm>
          <a:prstGeom prst="rect">
            <a:avLst/>
          </a:prstGeom>
        </p:spPr>
        <p:txBody>
          <a:bodyPr anchor="t" rtlCol="false" tIns="0" lIns="0" bIns="0" rIns="0">
            <a:spAutoFit/>
          </a:bodyPr>
          <a:lstStyle/>
          <a:p>
            <a:pPr algn="l" marL="0" indent="0" lvl="0">
              <a:lnSpc>
                <a:spcPts val="3464"/>
              </a:lnSpc>
              <a:spcBef>
                <a:spcPct val="0"/>
              </a:spcBef>
            </a:pPr>
            <a:r>
              <a:rPr lang="en-US" sz="2510" spc="246">
                <a:solidFill>
                  <a:srgbClr val="231F20"/>
                </a:solidFill>
                <a:latin typeface="DM Sans"/>
              </a:rPr>
              <a:t>Jazz dance encompasses a range of styles, including traditional jazz, Broadway jazz, contemporary jazz, and lyrical jazz.</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59653" y="1990950"/>
            <a:ext cx="12568695" cy="7267350"/>
          </a:xfrm>
          <a:custGeom>
            <a:avLst/>
            <a:gdLst/>
            <a:ahLst/>
            <a:cxnLst/>
            <a:rect r="r" b="b" t="t" l="l"/>
            <a:pathLst>
              <a:path h="7267350" w="12568695">
                <a:moveTo>
                  <a:pt x="0" y="0"/>
                </a:moveTo>
                <a:lnTo>
                  <a:pt x="12568694" y="0"/>
                </a:lnTo>
                <a:lnTo>
                  <a:pt x="12568694" y="7267350"/>
                </a:lnTo>
                <a:lnTo>
                  <a:pt x="0" y="7267350"/>
                </a:lnTo>
                <a:lnTo>
                  <a:pt x="0" y="0"/>
                </a:lnTo>
                <a:close/>
              </a:path>
            </a:pathLst>
          </a:custGeom>
          <a:blipFill>
            <a:blip r:embed="rId4"/>
            <a:stretch>
              <a:fillRect l="0" t="-8585" r="0" b="-8585"/>
            </a:stretch>
          </a:blipFill>
        </p:spPr>
      </p:sp>
      <p:sp>
        <p:nvSpPr>
          <p:cNvPr name="TextBox 7" id="7"/>
          <p:cNvSpPr txBox="true"/>
          <p:nvPr/>
        </p:nvSpPr>
        <p:spPr>
          <a:xfrm rot="0">
            <a:off x="2142191" y="490394"/>
            <a:ext cx="13064177" cy="1334286"/>
          </a:xfrm>
          <a:prstGeom prst="rect">
            <a:avLst/>
          </a:prstGeom>
        </p:spPr>
        <p:txBody>
          <a:bodyPr anchor="t" rtlCol="false" tIns="0" lIns="0" bIns="0" rIns="0">
            <a:spAutoFit/>
          </a:bodyPr>
          <a:lstStyle/>
          <a:p>
            <a:pPr>
              <a:lnSpc>
                <a:spcPts val="10877"/>
              </a:lnSpc>
            </a:pPr>
            <a:r>
              <a:rPr lang="en-US" sz="7882" spc="772">
                <a:solidFill>
                  <a:srgbClr val="231F20"/>
                </a:solidFill>
                <a:latin typeface="Oswald Bold"/>
              </a:rPr>
              <a:t>EXAMPLE OF JAZZ DANCE</a:t>
            </a:r>
          </a:p>
        </p:txBody>
      </p:sp>
      <p:pic>
        <p:nvPicPr>
          <p:cNvPr name="Picture 8" id="8"/>
          <p:cNvPicPr>
            <a:picLocks noChangeAspect="true"/>
          </p:cNvPicPr>
          <p:nvPr>
            <a:videoFile r:link="rId6"/>
          </p:nvPr>
        </p:nvPicPr>
        <p:blipFill>
          <a:blip r:embed="rId5"/>
          <a:stretch>
            <a:fillRect/>
          </a:stretch>
        </p:blipFill>
        <p:spPr>
          <a:xfrm rot="0">
            <a:off x="3429000" y="2409938"/>
            <a:ext cx="11430001" cy="6429375"/>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66893" y="213649"/>
            <a:ext cx="11028264" cy="1149880"/>
          </a:xfrm>
          <a:prstGeom prst="rect">
            <a:avLst/>
          </a:prstGeom>
        </p:spPr>
        <p:txBody>
          <a:bodyPr anchor="t" rtlCol="false" tIns="0" lIns="0" bIns="0" rIns="0">
            <a:spAutoFit/>
          </a:bodyPr>
          <a:lstStyle/>
          <a:p>
            <a:pPr>
              <a:lnSpc>
                <a:spcPts val="9359"/>
              </a:lnSpc>
            </a:pPr>
            <a:r>
              <a:rPr lang="en-US" sz="6782" spc="664">
                <a:solidFill>
                  <a:srgbClr val="231F20"/>
                </a:solidFill>
                <a:latin typeface="Oswald Bold"/>
              </a:rPr>
              <a:t>DANCE CHARACTERISTICS</a:t>
            </a:r>
          </a:p>
        </p:txBody>
      </p:sp>
      <p:sp>
        <p:nvSpPr>
          <p:cNvPr name="TextBox 8" id="8"/>
          <p:cNvSpPr txBox="true"/>
          <p:nvPr/>
        </p:nvSpPr>
        <p:spPr>
          <a:xfrm rot="0">
            <a:off x="866893" y="2036616"/>
            <a:ext cx="16269554" cy="6124337"/>
          </a:xfrm>
          <a:prstGeom prst="rect">
            <a:avLst/>
          </a:prstGeom>
        </p:spPr>
        <p:txBody>
          <a:bodyPr anchor="t" rtlCol="false" tIns="0" lIns="0" bIns="0" rIns="0">
            <a:spAutoFit/>
          </a:bodyPr>
          <a:lstStyle/>
          <a:p>
            <a:pPr marL="541999" indent="-270999" lvl="1">
              <a:lnSpc>
                <a:spcPts val="3464"/>
              </a:lnSpc>
              <a:buFont typeface="Arial"/>
              <a:buChar char="•"/>
            </a:pPr>
            <a:r>
              <a:rPr lang="en-US" sz="2510" spc="246">
                <a:solidFill>
                  <a:srgbClr val="231F20"/>
                </a:solidFill>
                <a:latin typeface="DM Sans"/>
              </a:rPr>
              <a:t>Syncopation and Rhythm: Jazz dance often emphasizes syncopated rhythms and offbeat accents, reflecting the lively and rhythmic nature of jazz music. Dancers frequently use quick, unexpected movements and pauses to create a sense of rhythm and surprise.</a:t>
            </a:r>
          </a:p>
          <a:p>
            <a:pPr marL="541999" indent="-270999" lvl="1">
              <a:lnSpc>
                <a:spcPts val="3464"/>
              </a:lnSpc>
              <a:buFont typeface="Arial"/>
              <a:buChar char="•"/>
            </a:pPr>
            <a:r>
              <a:rPr lang="en-US" sz="2510" spc="246">
                <a:solidFill>
                  <a:srgbClr val="231F20"/>
                </a:solidFill>
                <a:latin typeface="DM Sans"/>
              </a:rPr>
              <a:t>Isolations: Jazz dance involves isolating different parts of the body to create contrasting and dynamic movements. Dancers may isolate their hips, shoulders, head, or other body parts, showcasing a clear distinction between different movements.</a:t>
            </a:r>
          </a:p>
          <a:p>
            <a:pPr marL="541999" indent="-270999" lvl="1">
              <a:lnSpc>
                <a:spcPts val="3464"/>
              </a:lnSpc>
              <a:buFont typeface="Arial"/>
              <a:buChar char="•"/>
            </a:pPr>
            <a:r>
              <a:rPr lang="en-US" sz="2510" spc="246">
                <a:solidFill>
                  <a:srgbClr val="231F20"/>
                </a:solidFill>
                <a:latin typeface="DM Sans"/>
              </a:rPr>
              <a:t>Contrast and Dynamics: Jazz dance is known for its sharp contrasts between movements, such as sudden shifts from slow to fast, smooth to sharp, or controlled to explosive. These changes in dynamics contribute to the energetic and captivating nature of jazz dance.</a:t>
            </a:r>
          </a:p>
          <a:p>
            <a:pPr algn="l" marL="541999" indent="-270999" lvl="1">
              <a:lnSpc>
                <a:spcPts val="3464"/>
              </a:lnSpc>
              <a:spcBef>
                <a:spcPct val="0"/>
              </a:spcBef>
              <a:buFont typeface="Arial"/>
              <a:buChar char="•"/>
            </a:pPr>
            <a:r>
              <a:rPr lang="en-US" sz="2510" spc="246">
                <a:solidFill>
                  <a:srgbClr val="231F20"/>
                </a:solidFill>
                <a:latin typeface="DM Sans"/>
              </a:rPr>
              <a:t>Improvisation: Like jazz music, improvisation is a significant aspect of jazz dance. Dancers often have the freedom to interpret the music and express themselves through spontaneous movements, showcasing their individuality and creativity.</a:t>
            </a:r>
          </a:p>
          <a:p>
            <a:pPr algn="l" marL="0" indent="0" lvl="0">
              <a:lnSpc>
                <a:spcPts val="346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DAFrFySJoB8</dc:identifier>
  <dcterms:modified xsi:type="dcterms:W3CDTF">2011-08-01T06:04:30Z</dcterms:modified>
  <cp:revision>1</cp:revision>
  <dc:title>Jazz week14</dc:title>
</cp:coreProperties>
</file>